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70" r:id="rId3"/>
    <p:sldId id="271" r:id="rId4"/>
    <p:sldId id="272" r:id="rId5"/>
    <p:sldId id="273" r:id="rId6"/>
    <p:sldId id="274" r:id="rId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5"/>
    <p:restoredTop sz="69207" autoAdjust="0"/>
  </p:normalViewPr>
  <p:slideViewPr>
    <p:cSldViewPr>
      <p:cViewPr varScale="1">
        <p:scale>
          <a:sx n="127" d="100"/>
          <a:sy n="127" d="100"/>
        </p:scale>
        <p:origin x="1680" y="1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BF5D90-AF26-4A74-A96D-9CB9BB1BBF14}" type="datetimeFigureOut">
              <a:rPr lang="en-US" smtClean="0"/>
              <a:pPr/>
              <a:t>12/5/17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A1D33D-ED8E-4AD2-B222-ACF280ECE69F}" type="slidenum">
              <a:rPr lang="en-US" smtClean="0"/>
              <a:pPr/>
              <a:t>‹#›</a:t>
            </a:fld>
            <a:endParaRPr lang="en-US"/>
          </a:p>
        </p:txBody>
      </p:sp>
    </p:spTree>
    <p:extLst>
      <p:ext uri="{BB962C8B-B14F-4D97-AF65-F5344CB8AC3E}">
        <p14:creationId xmlns:p14="http://schemas.microsoft.com/office/powerpoint/2010/main" val="1031549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Today, more than ever, we need information from a number of different sources to make the right decisions. Corporate data is managed by a variety of systems and stored in different ways. </a:t>
            </a:r>
            <a:r>
              <a:rPr lang="en-US" smtClean="0"/>
              <a:t>Even </a:t>
            </a:r>
            <a:r>
              <a:rPr lang="en-US" dirty="0" smtClean="0"/>
              <a:t>more, external data must also be taken into consideration.</a:t>
            </a:r>
          </a:p>
          <a:p>
            <a:r>
              <a:rPr lang="en-US" dirty="0" smtClean="0"/>
              <a:t>Using IBM </a:t>
            </a:r>
            <a:r>
              <a:rPr lang="en-US" dirty="0" err="1" smtClean="0"/>
              <a:t>Cognos</a:t>
            </a:r>
            <a:r>
              <a:rPr lang="en-US" dirty="0" smtClean="0"/>
              <a:t> Analytics as the enterprise reporting and analysis tool, we can bring together information from different data sources , internal or external, to gain a broader perspective and make smarter decisions. </a:t>
            </a:r>
          </a:p>
          <a:p>
            <a:endParaRPr lang="en-US" dirty="0" smtClean="0"/>
          </a:p>
          <a:p>
            <a:r>
              <a:rPr lang="en-US" dirty="0" smtClean="0"/>
              <a:t>I</a:t>
            </a:r>
            <a:r>
              <a:rPr lang="en-US" baseline="0" dirty="0" smtClean="0"/>
              <a:t> am reviewing the performance at the end of the year using the Executive Review </a:t>
            </a:r>
            <a:r>
              <a:rPr lang="en-US" baseline="0" dirty="0" err="1" smtClean="0"/>
              <a:t>Cognos</a:t>
            </a:r>
            <a:r>
              <a:rPr lang="en-US" baseline="0" dirty="0" smtClean="0"/>
              <a:t> Analytics dashboard. </a:t>
            </a:r>
          </a:p>
          <a:p>
            <a:r>
              <a:rPr lang="en-US" baseline="0" dirty="0" smtClean="0"/>
              <a:t>This dashboard allows me to get the full picture of our organization, a 360 degrees view, being able to use multiple data sources, all in the same dashboard.</a:t>
            </a:r>
          </a:p>
          <a:p>
            <a:endParaRPr lang="en-US" baseline="0" dirty="0" smtClean="0"/>
          </a:p>
          <a:p>
            <a:r>
              <a:rPr lang="en-US" dirty="0" smtClean="0"/>
              <a:t>I</a:t>
            </a:r>
            <a:r>
              <a:rPr lang="en-US" baseline="0" dirty="0" smtClean="0"/>
              <a:t> use the Performance Review to review KPIs by location. The data in this tab and the Income Statement tab comes from our budgeting, forecasting and planning solution in IBM Planning Analytics</a:t>
            </a:r>
          </a:p>
          <a:p>
            <a:r>
              <a:rPr lang="en-US" baseline="0" dirty="0" smtClean="0"/>
              <a:t>At the first glance, I can tell that at a Total Company level, Total Expenses seems to be OK, but Revenue is an issue. Because of this, Gross Margin, and Net Profit results are not good as well.</a:t>
            </a:r>
          </a:p>
          <a:p>
            <a:endParaRPr lang="en-US" baseline="0" dirty="0" smtClean="0"/>
          </a:p>
          <a:p>
            <a:r>
              <a:rPr lang="en-US" baseline="0" dirty="0" smtClean="0"/>
              <a:t>In fact, I can see Net Profit Actuals was below Budget for the entire year...</a:t>
            </a:r>
          </a:p>
          <a:p>
            <a:endParaRPr lang="en-US" baseline="0" dirty="0" smtClean="0"/>
          </a:p>
          <a:p>
            <a:r>
              <a:rPr lang="en-US" baseline="0" dirty="0" smtClean="0"/>
              <a:t>I can use the map to identify the locations with low Net Profit. For example, Massachusetts</a:t>
            </a:r>
            <a:r>
              <a:rPr lang="mr-IN" baseline="0" dirty="0" smtClean="0"/>
              <a:t>…</a:t>
            </a:r>
            <a:r>
              <a:rPr lang="en-US" baseline="0" dirty="0" smtClean="0"/>
              <a:t>and I can filter the tab on Massachusetts to get more details.</a:t>
            </a:r>
          </a:p>
          <a:p>
            <a:endParaRPr lang="en-US" dirty="0"/>
          </a:p>
        </p:txBody>
      </p:sp>
      <p:sp>
        <p:nvSpPr>
          <p:cNvPr id="4" name="Slide Number Placeholder 3"/>
          <p:cNvSpPr>
            <a:spLocks noGrp="1"/>
          </p:cNvSpPr>
          <p:nvPr>
            <p:ph type="sldNum" sz="quarter" idx="10"/>
          </p:nvPr>
        </p:nvSpPr>
        <p:spPr/>
        <p:txBody>
          <a:bodyPr/>
          <a:lstStyle/>
          <a:p>
            <a:fld id="{62A1D33D-ED8E-4AD2-B222-ACF280ECE69F}" type="slidenum">
              <a:rPr lang="en-US" smtClean="0"/>
              <a:pPr/>
              <a:t>2</a:t>
            </a:fld>
            <a:endParaRPr lang="en-US"/>
          </a:p>
        </p:txBody>
      </p:sp>
    </p:spTree>
    <p:extLst>
      <p:ext uri="{BB962C8B-B14F-4D97-AF65-F5344CB8AC3E}">
        <p14:creationId xmlns:p14="http://schemas.microsoft.com/office/powerpoint/2010/main" val="2018441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location, we</a:t>
            </a:r>
            <a:r>
              <a:rPr lang="en-US" baseline="0" dirty="0" smtClean="0"/>
              <a:t> also have an issue with total operating expenses</a:t>
            </a:r>
            <a:endParaRPr lang="en-US" dirty="0"/>
          </a:p>
        </p:txBody>
      </p:sp>
      <p:sp>
        <p:nvSpPr>
          <p:cNvPr id="4" name="Slide Number Placeholder 3"/>
          <p:cNvSpPr>
            <a:spLocks noGrp="1"/>
          </p:cNvSpPr>
          <p:nvPr>
            <p:ph type="sldNum" sz="quarter" idx="10"/>
          </p:nvPr>
        </p:nvSpPr>
        <p:spPr/>
        <p:txBody>
          <a:bodyPr/>
          <a:lstStyle/>
          <a:p>
            <a:fld id="{62A1D33D-ED8E-4AD2-B222-ACF280ECE69F}" type="slidenum">
              <a:rPr lang="en-US" smtClean="0"/>
              <a:pPr/>
              <a:t>3</a:t>
            </a:fld>
            <a:endParaRPr lang="en-US"/>
          </a:p>
        </p:txBody>
      </p:sp>
    </p:spTree>
    <p:extLst>
      <p:ext uri="{BB962C8B-B14F-4D97-AF65-F5344CB8AC3E}">
        <p14:creationId xmlns:p14="http://schemas.microsoft.com/office/powerpoint/2010/main" val="497331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’ll take a look at the income statement, and it seems we overspent for almost everything.</a:t>
            </a:r>
          </a:p>
          <a:p>
            <a:r>
              <a:rPr lang="en-US" baseline="0" dirty="0" smtClean="0"/>
              <a:t>Marketing spend however, looks good, despite the increased number of web campaigns we ran in Q4</a:t>
            </a:r>
            <a:endParaRPr lang="en-US" dirty="0"/>
          </a:p>
        </p:txBody>
      </p:sp>
      <p:sp>
        <p:nvSpPr>
          <p:cNvPr id="4" name="Slide Number Placeholder 3"/>
          <p:cNvSpPr>
            <a:spLocks noGrp="1"/>
          </p:cNvSpPr>
          <p:nvPr>
            <p:ph type="sldNum" sz="quarter" idx="10"/>
          </p:nvPr>
        </p:nvSpPr>
        <p:spPr/>
        <p:txBody>
          <a:bodyPr/>
          <a:lstStyle/>
          <a:p>
            <a:fld id="{62A1D33D-ED8E-4AD2-B222-ACF280ECE69F}" type="slidenum">
              <a:rPr lang="en-US" smtClean="0"/>
              <a:pPr/>
              <a:t>4</a:t>
            </a:fld>
            <a:endParaRPr lang="en-US"/>
          </a:p>
        </p:txBody>
      </p:sp>
    </p:spTree>
    <p:extLst>
      <p:ext uri="{BB962C8B-B14F-4D97-AF65-F5344CB8AC3E}">
        <p14:creationId xmlns:p14="http://schemas.microsoft.com/office/powerpoint/2010/main" val="1473904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move on to the next tab to analyze pipeline performance.</a:t>
            </a:r>
            <a:r>
              <a:rPr lang="en-US" baseline="0" dirty="0" smtClean="0"/>
              <a:t> </a:t>
            </a:r>
            <a:r>
              <a:rPr lang="en-US" dirty="0" smtClean="0"/>
              <a:t>The</a:t>
            </a:r>
            <a:r>
              <a:rPr lang="en-US" baseline="0" dirty="0" smtClean="0"/>
              <a:t> </a:t>
            </a:r>
            <a:r>
              <a:rPr lang="en-US" dirty="0" smtClean="0"/>
              <a:t>data in this tab is stored in a relational</a:t>
            </a:r>
            <a:r>
              <a:rPr lang="en-US" baseline="0" dirty="0" smtClean="0"/>
              <a:t> database.</a:t>
            </a:r>
          </a:p>
          <a:p>
            <a:endParaRPr lang="en-US" baseline="0" dirty="0" smtClean="0"/>
          </a:p>
          <a:p>
            <a:r>
              <a:rPr lang="en-US" baseline="0" dirty="0" smtClean="0"/>
              <a:t>At the top, I can see the Opportunity Revenue, # Closed Opportunities, and Win/Loss %</a:t>
            </a:r>
          </a:p>
          <a:p>
            <a:endParaRPr lang="en-US" baseline="0" dirty="0" smtClean="0"/>
          </a:p>
          <a:p>
            <a:r>
              <a:rPr lang="en-US" baseline="0" dirty="0" smtClean="0"/>
              <a:t>I notice that most of our opportunities come from the marketing sources (chart in the top right)</a:t>
            </a:r>
          </a:p>
          <a:p>
            <a:r>
              <a:rPr lang="en-US" baseline="0" dirty="0" smtClean="0"/>
              <a:t>And opportunity revenue increased significantly in Q4 (chart in the bottom left), it must be the web campaigns we ran in Q4.</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2A1D33D-ED8E-4AD2-B222-ACF280ECE69F}" type="slidenum">
              <a:rPr lang="en-US" smtClean="0"/>
              <a:pPr/>
              <a:t>5</a:t>
            </a:fld>
            <a:endParaRPr lang="en-US"/>
          </a:p>
        </p:txBody>
      </p:sp>
    </p:spTree>
    <p:extLst>
      <p:ext uri="{BB962C8B-B14F-4D97-AF65-F5344CB8AC3E}">
        <p14:creationId xmlns:p14="http://schemas.microsoft.com/office/powerpoint/2010/main" val="282932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u="none" strike="noStrike" kern="1200" dirty="0" smtClean="0">
                <a:solidFill>
                  <a:schemeClr val="tx1"/>
                </a:solidFill>
                <a:latin typeface="+mn-lt"/>
                <a:ea typeface="+mn-ea"/>
                <a:cs typeface="+mn-cs"/>
              </a:rPr>
              <a:t>I want to find out more about this</a:t>
            </a:r>
            <a:r>
              <a:rPr lang="mr-IN" sz="1200" b="0" i="0" u="none" strike="noStrike" kern="1200" dirty="0" smtClean="0">
                <a:solidFill>
                  <a:schemeClr val="tx1"/>
                </a:solidFill>
                <a:latin typeface="+mn-lt"/>
                <a:ea typeface="+mn-ea"/>
                <a:cs typeface="+mn-cs"/>
              </a:rPr>
              <a:t>…</a:t>
            </a:r>
            <a:endParaRPr lang="en-US" sz="1200" b="0" i="0" u="none" strike="noStrike" kern="1200" dirty="0" smtClean="0">
              <a:solidFill>
                <a:schemeClr val="tx1"/>
              </a:solidFill>
              <a:latin typeface="+mn-lt"/>
              <a:ea typeface="+mn-ea"/>
              <a:cs typeface="+mn-cs"/>
            </a:endParaRPr>
          </a:p>
          <a:p>
            <a:r>
              <a:rPr lang="en-US" sz="1200" b="0" i="0" u="none" strike="noStrike" kern="1200" dirty="0" smtClean="0">
                <a:solidFill>
                  <a:schemeClr val="tx1"/>
                </a:solidFill>
                <a:latin typeface="+mn-lt"/>
                <a:ea typeface="+mn-ea"/>
                <a:cs typeface="+mn-cs"/>
              </a:rPr>
              <a:t>I want to analyze the effectiveness of our new web programs,</a:t>
            </a:r>
            <a:r>
              <a:rPr lang="en-US" sz="1200" b="0" i="0" u="none" strike="noStrike" kern="1200" baseline="0" dirty="0" smtClean="0">
                <a:solidFill>
                  <a:schemeClr val="tx1"/>
                </a:solidFill>
                <a:latin typeface="+mn-lt"/>
                <a:ea typeface="+mn-ea"/>
                <a:cs typeface="+mn-cs"/>
              </a:rPr>
              <a:t> so I’ll use the Digital Sales tab that is using a csv file, provided by the IT department.</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Sales by Customer Type chart: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Clearly, </a:t>
            </a:r>
            <a:r>
              <a:rPr lang="en-US" sz="1200" b="0" i="0" u="none" strike="noStrike" kern="1200" dirty="0" smtClean="0">
                <a:solidFill>
                  <a:schemeClr val="tx1"/>
                </a:solidFill>
                <a:latin typeface="+mn-lt"/>
                <a:ea typeface="+mn-ea"/>
                <a:cs typeface="+mn-cs"/>
              </a:rPr>
              <a:t>marketing web programs were effective, sales is high for the new customers</a:t>
            </a:r>
            <a:r>
              <a:rPr lang="en-US" sz="1200" b="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t>Sales by Product Category by Customer Type chart: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latin typeface="+mn-lt"/>
                <a:ea typeface="+mn-ea"/>
                <a:cs typeface="+mn-cs"/>
              </a:rPr>
              <a:t>I can see right away</a:t>
            </a:r>
            <a:r>
              <a:rPr lang="en-US" sz="1200" b="0" i="0" u="none" strike="noStrike" kern="1200" baseline="0" dirty="0" smtClean="0">
                <a:solidFill>
                  <a:schemeClr val="tx1"/>
                </a:solidFill>
                <a:latin typeface="+mn-lt"/>
                <a:ea typeface="+mn-ea"/>
                <a:cs typeface="+mn-cs"/>
              </a:rPr>
              <a:t> that the </a:t>
            </a:r>
            <a:r>
              <a:rPr lang="en-US" sz="1200" b="0" i="0" u="none" strike="noStrike" kern="1200" dirty="0" smtClean="0">
                <a:solidFill>
                  <a:schemeClr val="tx1"/>
                </a:solidFill>
                <a:latin typeface="+mn-lt"/>
                <a:ea typeface="+mn-ea"/>
                <a:cs typeface="+mn-cs"/>
              </a:rPr>
              <a:t>lowest sales is for 3G</a:t>
            </a:r>
            <a:r>
              <a:rPr lang="en-US" sz="1200" b="0" i="0" u="none" strike="noStrike" kern="1200" baseline="0" dirty="0" smtClean="0">
                <a:solidFill>
                  <a:schemeClr val="tx1"/>
                </a:solidFill>
                <a:latin typeface="+mn-lt"/>
                <a:ea typeface="+mn-ea"/>
                <a:cs typeface="+mn-cs"/>
              </a:rPr>
              <a:t> Smart Phones</a:t>
            </a:r>
            <a:r>
              <a:rPr lang="en-US" sz="1200" b="0" i="0" u="none" strike="noStrike" kern="120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 however, 4G Smart Phones</a:t>
            </a:r>
            <a:r>
              <a:rPr lang="en-US" sz="1200" b="0" i="0" u="none" strike="noStrike" kern="1200" dirty="0" smtClean="0">
                <a:solidFill>
                  <a:schemeClr val="tx1"/>
                </a:solidFill>
                <a:latin typeface="+mn-lt"/>
                <a:ea typeface="+mn-ea"/>
                <a:cs typeface="+mn-cs"/>
              </a:rPr>
              <a:t> have the highest sales in total</a:t>
            </a:r>
            <a:r>
              <a:rPr lang="en-US" sz="1200" b="0" i="0" u="none" strike="noStrike" kern="1200" baseline="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rPr>
              <a:t>and highest sales for new customers.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latin typeface="+mn-lt"/>
                <a:ea typeface="+mn-ea"/>
                <a:cs typeface="+mn-cs"/>
              </a:rPr>
              <a:t>Sales and Order Count by Product Category chart: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latin typeface="+mn-lt"/>
                <a:ea typeface="+mn-ea"/>
                <a:cs typeface="+mn-cs"/>
              </a:rPr>
              <a:t>I have high  number of orders for 3G Smart Phones, but sales is really low…it does not bring in much revenue…Going forward, it's not worth it to invest in web advertising for 3G</a:t>
            </a:r>
            <a:r>
              <a:rPr lang="en-US" sz="1200" b="0" i="0" u="none" strike="noStrike" kern="1200" baseline="0" dirty="0" smtClean="0">
                <a:solidFill>
                  <a:schemeClr val="tx1"/>
                </a:solidFill>
                <a:latin typeface="+mn-lt"/>
                <a:ea typeface="+mn-ea"/>
                <a:cs typeface="+mn-cs"/>
              </a:rPr>
              <a:t> Smart Phones</a:t>
            </a:r>
            <a:r>
              <a:rPr lang="en-US" sz="1200" b="0" i="0" u="none" strike="noStrike" kern="1200" dirty="0" smtClean="0">
                <a:solidFill>
                  <a:schemeClr val="tx1"/>
                </a:solidFill>
                <a:latin typeface="+mn-lt"/>
                <a:ea typeface="+mn-ea"/>
                <a:cs typeface="+mn-cs"/>
              </a:rPr>
              <a:t>. We better reallocate the budget to something else,</a:t>
            </a:r>
            <a:r>
              <a:rPr lang="en-US" sz="1200" b="0" i="0" u="none" strike="noStrike" kern="1200" baseline="0" dirty="0" smtClean="0">
                <a:solidFill>
                  <a:schemeClr val="tx1"/>
                </a:solidFill>
                <a:latin typeface="+mn-lt"/>
                <a:ea typeface="+mn-ea"/>
                <a:cs typeface="+mn-cs"/>
              </a:rPr>
              <a:t> like 4G Smart Phones or tablets.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Sales by Destination Page chart: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can</a:t>
            </a:r>
            <a:r>
              <a:rPr lang="en-US" baseline="0" dirty="0" smtClean="0"/>
              <a:t> see that our catalogue page </a:t>
            </a:r>
            <a:r>
              <a:rPr lang="en-US" sz="1200" b="0" i="0" u="none" strike="noStrike" kern="1200" dirty="0" smtClean="0">
                <a:solidFill>
                  <a:schemeClr val="tx1"/>
                </a:solidFill>
                <a:latin typeface="+mn-lt"/>
                <a:ea typeface="+mn-ea"/>
                <a:cs typeface="+mn-cs"/>
              </a:rPr>
              <a:t>generates the highest sales. </a:t>
            </a:r>
            <a:r>
              <a:rPr lang="en-US" sz="1200" dirty="0" smtClean="0"/>
              <a:t>Since this is the most visited page,  we need to ensure it provides a good shopping experience</a:t>
            </a:r>
            <a:r>
              <a:rPr lang="en-US"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scenario, we’ve seen how IBM </a:t>
            </a:r>
            <a:r>
              <a:rPr lang="en-US" baseline="0" dirty="0" err="1" smtClean="0"/>
              <a:t>Cognos</a:t>
            </a:r>
            <a:r>
              <a:rPr lang="en-US" baseline="0" dirty="0" smtClean="0"/>
              <a:t> Analytics can help organizations build compelling dashboards for enterprise reporting and analysis, enabling the decision makers to make informed, smarter decisions.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u="none" strike="noStrike"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i="0" u="none" strike="noStrike"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2A1D33D-ED8E-4AD2-B222-ACF280ECE69F}" type="slidenum">
              <a:rPr lang="en-US" smtClean="0"/>
              <a:pPr/>
              <a:t>6</a:t>
            </a:fld>
            <a:endParaRPr lang="en-US"/>
          </a:p>
        </p:txBody>
      </p:sp>
    </p:spTree>
    <p:extLst>
      <p:ext uri="{BB962C8B-B14F-4D97-AF65-F5344CB8AC3E}">
        <p14:creationId xmlns:p14="http://schemas.microsoft.com/office/powerpoint/2010/main" val="1441633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C349EE7-E0A8-479F-9FF3-ABD89CA02C43}" type="datetimeFigureOut">
              <a:rPr lang="en-US" smtClean="0"/>
              <a:pPr/>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4D2EFB-AD77-4942-B3D4-7171689EB88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349EE7-E0A8-479F-9FF3-ABD89CA02C43}" type="datetimeFigureOut">
              <a:rPr lang="en-US" smtClean="0"/>
              <a:pPr/>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4D2EFB-AD77-4942-B3D4-7171689EB88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349EE7-E0A8-479F-9FF3-ABD89CA02C43}" type="datetimeFigureOut">
              <a:rPr lang="en-US" smtClean="0"/>
              <a:pPr/>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4D2EFB-AD77-4942-B3D4-7171689EB88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349EE7-E0A8-479F-9FF3-ABD89CA02C43}" type="datetimeFigureOut">
              <a:rPr lang="en-US" smtClean="0"/>
              <a:pPr/>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4D2EFB-AD77-4942-B3D4-7171689EB88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349EE7-E0A8-479F-9FF3-ABD89CA02C43}" type="datetimeFigureOut">
              <a:rPr lang="en-US" smtClean="0"/>
              <a:pPr/>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4D2EFB-AD77-4942-B3D4-7171689EB88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C349EE7-E0A8-479F-9FF3-ABD89CA02C43}" type="datetimeFigureOut">
              <a:rPr lang="en-US" smtClean="0"/>
              <a:pPr/>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4D2EFB-AD77-4942-B3D4-7171689EB88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C349EE7-E0A8-479F-9FF3-ABD89CA02C43}" type="datetimeFigureOut">
              <a:rPr lang="en-US" smtClean="0"/>
              <a:pPr/>
              <a:t>12/5/17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4D2EFB-AD77-4942-B3D4-7171689EB88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C349EE7-E0A8-479F-9FF3-ABD89CA02C43}" type="datetimeFigureOut">
              <a:rPr lang="en-US" smtClean="0"/>
              <a:pPr/>
              <a:t>12/5/17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4D2EFB-AD77-4942-B3D4-7171689EB88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349EE7-E0A8-479F-9FF3-ABD89CA02C43}" type="datetimeFigureOut">
              <a:rPr lang="en-US" smtClean="0"/>
              <a:pPr/>
              <a:t>12/5/17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4D2EFB-AD77-4942-B3D4-7171689EB88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349EE7-E0A8-479F-9FF3-ABD89CA02C43}" type="datetimeFigureOut">
              <a:rPr lang="en-US" smtClean="0"/>
              <a:pPr/>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4D2EFB-AD77-4942-B3D4-7171689EB88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349EE7-E0A8-479F-9FF3-ABD89CA02C43}" type="datetimeFigureOut">
              <a:rPr lang="en-US" smtClean="0"/>
              <a:pPr/>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4D2EFB-AD77-4942-B3D4-7171689EB88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C349EE7-E0A8-479F-9FF3-ABD89CA02C43}" type="datetimeFigureOut">
              <a:rPr lang="en-US" smtClean="0"/>
              <a:pPr/>
              <a:t>12/5/17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64D2EFB-AD77-4942-B3D4-7171689EB88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Executive Review</a:t>
            </a:r>
            <a:br>
              <a:rPr lang="en-US" dirty="0" smtClean="0"/>
            </a:br>
            <a:r>
              <a:rPr lang="en-US" dirty="0" smtClean="0"/>
              <a:t>(</a:t>
            </a:r>
            <a:r>
              <a:rPr lang="en-US" dirty="0" err="1" smtClean="0"/>
              <a:t>SmartCo</a:t>
            </a:r>
            <a:r>
              <a:rPr lang="en-US" dirty="0" smtClean="0"/>
              <a:t> CA dashboard)</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32706" y="0"/>
            <a:ext cx="7878587" cy="5143500"/>
          </a:xfrm>
          <a:prstGeom prst="rect">
            <a:avLst/>
          </a:prstGeom>
        </p:spPr>
      </p:pic>
    </p:spTree>
    <p:extLst>
      <p:ext uri="{BB962C8B-B14F-4D97-AF65-F5344CB8AC3E}">
        <p14:creationId xmlns:p14="http://schemas.microsoft.com/office/powerpoint/2010/main" val="1586678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81222" y="0"/>
            <a:ext cx="7381555" cy="5143500"/>
          </a:xfrm>
          <a:prstGeom prst="rect">
            <a:avLst/>
          </a:prstGeom>
        </p:spPr>
      </p:pic>
    </p:spTree>
    <p:extLst>
      <p:ext uri="{BB962C8B-B14F-4D97-AF65-F5344CB8AC3E}">
        <p14:creationId xmlns:p14="http://schemas.microsoft.com/office/powerpoint/2010/main" val="1249579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51108" y="0"/>
            <a:ext cx="7441783" cy="5143500"/>
          </a:xfrm>
          <a:prstGeom prst="rect">
            <a:avLst/>
          </a:prstGeom>
        </p:spPr>
      </p:pic>
    </p:spTree>
    <p:extLst>
      <p:ext uri="{BB962C8B-B14F-4D97-AF65-F5344CB8AC3E}">
        <p14:creationId xmlns:p14="http://schemas.microsoft.com/office/powerpoint/2010/main" val="2083978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7956" y="0"/>
            <a:ext cx="8508088" cy="5143500"/>
          </a:xfrm>
          <a:prstGeom prst="rect">
            <a:avLst/>
          </a:prstGeom>
        </p:spPr>
      </p:pic>
    </p:spTree>
    <p:extLst>
      <p:ext uri="{BB962C8B-B14F-4D97-AF65-F5344CB8AC3E}">
        <p14:creationId xmlns:p14="http://schemas.microsoft.com/office/powerpoint/2010/main" val="636546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82678" y="0"/>
            <a:ext cx="7578644" cy="5143500"/>
          </a:xfrm>
          <a:prstGeom prst="rect">
            <a:avLst/>
          </a:prstGeom>
        </p:spPr>
      </p:pic>
    </p:spTree>
    <p:extLst>
      <p:ext uri="{BB962C8B-B14F-4D97-AF65-F5344CB8AC3E}">
        <p14:creationId xmlns:p14="http://schemas.microsoft.com/office/powerpoint/2010/main" val="1059585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3634</TotalTime>
  <Words>643</Words>
  <Application>Microsoft Macintosh PowerPoint</Application>
  <PresentationFormat>On-screen Show (16:9)</PresentationFormat>
  <Paragraphs>50</Paragraphs>
  <Slides>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Mangal</vt:lpstr>
      <vt:lpstr>Office Theme</vt:lpstr>
      <vt:lpstr>Executive Review (SmartCo CA dashboard)</vt:lpstr>
      <vt:lpstr>PowerPoint Presentation</vt:lpstr>
      <vt:lpstr>PowerPoint Presentation</vt:lpstr>
      <vt:lpstr>PowerPoint Presentation</vt:lpstr>
      <vt:lpstr>PowerPoint Presentation</vt:lpstr>
      <vt:lpstr>PowerPoint Presentation</vt:lpstr>
    </vt:vector>
  </TitlesOfParts>
  <Company>IBM</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smarcovici</dc:creator>
  <cp:lastModifiedBy>SILVIA Marcovici</cp:lastModifiedBy>
  <cp:revision>168</cp:revision>
  <dcterms:created xsi:type="dcterms:W3CDTF">2014-12-05T17:46:28Z</dcterms:created>
  <dcterms:modified xsi:type="dcterms:W3CDTF">2017-12-05T20:59:26Z</dcterms:modified>
</cp:coreProperties>
</file>